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259" r:id="rId3"/>
    <p:sldId id="267" r:id="rId4"/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B76F6-B559-4410-BC5A-C3A6B9B4C6B2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72D76-3E32-46D1-A7A6-30FF98032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077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272D76-3E32-46D1-A7A6-30FF980325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818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5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12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342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15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45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14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87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718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75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23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151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17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43000"/>
          </a:xfrm>
        </p:spPr>
        <p:txBody>
          <a:bodyPr/>
          <a:lstStyle/>
          <a:p>
            <a:r>
              <a:rPr lang="ru-RU" b="1" i="1" dirty="0" smtClean="0">
                <a:latin typeface="Bookman Old Style" pitchFamily="18" charset="0"/>
              </a:rPr>
              <a:t>105 ЛЕТ</a:t>
            </a:r>
            <a:endParaRPr lang="ru-RU" b="1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ДИРЕКТОРА ШКОЛЫ</a:t>
            </a:r>
          </a:p>
          <a:p>
            <a:pPr marL="0" indent="0" algn="ctr">
              <a:buNone/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№ 2, № 41, №69, №153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13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Bookman Old Style" pitchFamily="18" charset="0"/>
              </a:rPr>
              <a:t>Осипова Елизавета Павловна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7772" y="664675"/>
            <a:ext cx="3605826" cy="4958011"/>
          </a:xfrm>
        </p:spPr>
      </p:pic>
      <p:sp>
        <p:nvSpPr>
          <p:cNvPr id="4" name="Прямоугольник 3"/>
          <p:cNvSpPr/>
          <p:nvPr/>
        </p:nvSpPr>
        <p:spPr>
          <a:xfrm>
            <a:off x="755576" y="5229200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Директор </a:t>
            </a:r>
            <a:r>
              <a:rPr lang="ru-RU" b="1" dirty="0" smtClean="0"/>
              <a:t> муниципального бюджетного  образовательного учреждения  «Средней  общеобразовательной   </a:t>
            </a:r>
            <a:r>
              <a:rPr lang="ru-RU" b="1" dirty="0"/>
              <a:t>школы № </a:t>
            </a:r>
            <a:r>
              <a:rPr lang="ru-RU" b="1" dirty="0" smtClean="0"/>
              <a:t>153»     </a:t>
            </a:r>
            <a:r>
              <a:rPr lang="ru-RU" b="1" dirty="0"/>
              <a:t>в   </a:t>
            </a:r>
            <a:r>
              <a:rPr lang="ru-RU" b="1" dirty="0" smtClean="0"/>
              <a:t>1999 -2003   </a:t>
            </a:r>
            <a:r>
              <a:rPr lang="ru-RU" b="1" dirty="0"/>
              <a:t>годах, учитель  </a:t>
            </a:r>
            <a:r>
              <a:rPr lang="ru-RU" b="1" dirty="0" smtClean="0"/>
              <a:t>английского языка.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90921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Bookman Old Style" pitchFamily="18" charset="0"/>
              </a:rPr>
              <a:t>Комарова Ирина Геннадьевна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7" r="4858"/>
          <a:stretch/>
        </p:blipFill>
        <p:spPr bwMode="auto">
          <a:xfrm>
            <a:off x="539552" y="1325421"/>
            <a:ext cx="4173103" cy="33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0291" y="49411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Директор  муниципального бюджетного  образовательного учреждения  «Средней  общеобразовательной   школы № 153»     в   </a:t>
            </a:r>
            <a:r>
              <a:rPr lang="ru-RU" b="1" dirty="0" smtClean="0"/>
              <a:t>2003-2025   </a:t>
            </a:r>
            <a:r>
              <a:rPr lang="ru-RU" b="1" dirty="0"/>
              <a:t>годах, </a:t>
            </a:r>
            <a:r>
              <a:rPr lang="ru-RU" b="1" dirty="0" smtClean="0"/>
              <a:t>учитель истории</a:t>
            </a:r>
            <a:endParaRPr lang="ru-RU" b="1" dirty="0"/>
          </a:p>
        </p:txBody>
      </p:sp>
      <p:pic>
        <p:nvPicPr>
          <p:cNvPr id="2050" name="Picture 2" descr="G:\жесткий диск\фото\учителя фото\фото учителя\портреты учителей\Комарова И.Г\IMG_20170303_205608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064" y="1343088"/>
            <a:ext cx="3198940" cy="479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4129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236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Калинина Елизавета Николаевна 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8032" y="1340768"/>
            <a:ext cx="42976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Нынешнему </a:t>
            </a:r>
            <a:r>
              <a:rPr lang="ru-RU" b="1" dirty="0" smtClean="0"/>
              <a:t>руководителю  </a:t>
            </a:r>
            <a:r>
              <a:rPr lang="ru-RU" b="1" dirty="0"/>
              <a:t>предстоит </a:t>
            </a:r>
            <a:r>
              <a:rPr lang="ru-RU" b="1" dirty="0" smtClean="0"/>
              <a:t>продолжить эстафету</a:t>
            </a:r>
            <a:r>
              <a:rPr lang="ru-RU" b="1" dirty="0"/>
              <a:t>, находя творческие решения для задач современности и ведя школьный корабль к новым горизонтам.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460" y="3212976"/>
            <a:ext cx="4553776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G:\жесткий диск\фото\учителя фото\фото учителя\портреты учителей\Калинина Е.Н\Калинина\20251124_0741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94564" y="2394884"/>
            <a:ext cx="5040560" cy="293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58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43000"/>
          </a:xfrm>
        </p:spPr>
        <p:txBody>
          <a:bodyPr/>
          <a:lstStyle/>
          <a:p>
            <a:r>
              <a:rPr lang="ru-RU" i="1" dirty="0" smtClean="0">
                <a:latin typeface="Bookman Old Style" pitchFamily="18" charset="0"/>
              </a:rPr>
              <a:t>Попов Григорий Осипович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04" y="1156669"/>
            <a:ext cx="3528392" cy="4962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078" y="1124744"/>
            <a:ext cx="4585235" cy="87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02805" y="2204864"/>
            <a:ext cx="48336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Призван  в ряды РККА 07.04. 1940 года.  </a:t>
            </a:r>
            <a:endParaRPr lang="ru-RU" sz="2000" b="1" dirty="0" smtClean="0"/>
          </a:p>
          <a:p>
            <a:r>
              <a:rPr lang="ru-RU" sz="2000" b="1" dirty="0" smtClean="0"/>
              <a:t>Во </a:t>
            </a:r>
            <a:r>
              <a:rPr lang="ru-RU" sz="2000" b="1" dirty="0"/>
              <a:t>время Великой Отечественной войны воевал  в составе 917 артиллерийского полка  350 стрелковой дивизии 24 стрелкового корпуса 13 Армии  1 Украинского Фронта.</a:t>
            </a:r>
          </a:p>
          <a:p>
            <a:r>
              <a:rPr lang="ru-RU" sz="2000" b="1" dirty="0"/>
              <a:t>Награжден медалью « За боевые заслуги</a:t>
            </a:r>
            <a:r>
              <a:rPr lang="ru-RU" sz="2000" b="1" dirty="0" smtClean="0"/>
              <a:t>». </a:t>
            </a:r>
            <a:r>
              <a:rPr lang="ru-RU" sz="2000" b="1" dirty="0"/>
              <a:t>Из наградного документа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630" y="4940826"/>
            <a:ext cx="4911400" cy="140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053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 smtClean="0">
                <a:latin typeface="Bookman Old Style" pitchFamily="18" charset="0"/>
              </a:rPr>
              <a:t>Ермишина</a:t>
            </a:r>
            <a:r>
              <a:rPr lang="ru-RU" i="1" dirty="0" smtClean="0">
                <a:latin typeface="Bookman Old Style" pitchFamily="18" charset="0"/>
              </a:rPr>
              <a:t> Вера Аркадьевна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3074" name="Picture 2" descr="C:\Users\K40\Desktop\Музей\Школа\2019-02-18 о призыве на фронт учителей\о призыве на фронт учителей 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42" r="-807" b="25014"/>
          <a:stretch/>
        </p:blipFill>
        <p:spPr bwMode="auto">
          <a:xfrm>
            <a:off x="457463" y="1196752"/>
            <a:ext cx="453650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75534"/>
            <a:ext cx="4376201" cy="3140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0675" y="599509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1947 году награждена Орденом В.И. Ленина 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81785" y="2115293"/>
            <a:ext cx="4355133" cy="304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391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i="1" dirty="0" smtClean="0"/>
              <a:t>Орлова Алла </a:t>
            </a:r>
            <a:r>
              <a:rPr lang="ru-RU" i="1" dirty="0" err="1" smtClean="0"/>
              <a:t>Оттовна</a:t>
            </a:r>
            <a:r>
              <a:rPr lang="ru-RU" i="1" dirty="0" smtClean="0"/>
              <a:t> 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C:\Users\K40\Desktop\Музей\Школа\2019-02-18 воскресник\воскресник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3" t="42142"/>
          <a:stretch/>
        </p:blipFill>
        <p:spPr bwMode="auto">
          <a:xfrm rot="10800000">
            <a:off x="235896" y="1042430"/>
            <a:ext cx="3983862" cy="306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40\Desktop\Музей\Школа\2019-02-18 приказ о погрузке дров\приказ о погрузке дров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t="18007" b="27"/>
          <a:stretch/>
        </p:blipFill>
        <p:spPr bwMode="auto">
          <a:xfrm rot="10800000">
            <a:off x="4355976" y="946391"/>
            <a:ext cx="4693498" cy="553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3333" y="6011996"/>
            <a:ext cx="381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Судьба  неизвестна </a:t>
            </a:r>
            <a:endParaRPr lang="ru-RU" b="1" i="1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8" y="4365104"/>
            <a:ext cx="403244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82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92" y="0"/>
            <a:ext cx="9073008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Bookman Old Style" pitchFamily="18" charset="0"/>
              </a:rPr>
              <a:t>Мухутдинов Хамид </a:t>
            </a:r>
            <a:r>
              <a:rPr lang="ru-RU" i="1" dirty="0" err="1" smtClean="0">
                <a:latin typeface="Bookman Old Style" pitchFamily="18" charset="0"/>
              </a:rPr>
              <a:t>Фаттахович</a:t>
            </a:r>
            <a:r>
              <a:rPr lang="ru-RU" i="1" dirty="0" smtClean="0">
                <a:latin typeface="Bookman Old Style" pitchFamily="18" charset="0"/>
              </a:rPr>
              <a:t>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4098" name="Picture 2" descr="C:\Users\K40\Desktop\Музей\Школа\2019-02-18 о назначении Мухутдинова\о назначении Мухутдинова 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6" b="57656"/>
          <a:stretch/>
        </p:blipFill>
        <p:spPr bwMode="auto">
          <a:xfrm rot="10800000">
            <a:off x="251520" y="1052736"/>
            <a:ext cx="4824536" cy="293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719" y="1196752"/>
            <a:ext cx="3168352" cy="5111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4149080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Директор СШ №41  ст. Юдино 1944-1954 годы. </a:t>
            </a:r>
            <a:endParaRPr lang="ru-RU" b="1" dirty="0" smtClean="0"/>
          </a:p>
          <a:p>
            <a:pPr algn="just"/>
            <a:r>
              <a:rPr lang="ru-RU" b="1" dirty="0" smtClean="0"/>
              <a:t>Он </a:t>
            </a:r>
            <a:r>
              <a:rPr lang="ru-RU" b="1" dirty="0"/>
              <a:t>закончил Казанский педагогический техникум, и вся его жизнь была связана со школой. В 1934 году его назначили заведующим отделом народного образования Кировского района. </a:t>
            </a:r>
            <a:r>
              <a:rPr lang="ru-RU" b="1" dirty="0" smtClean="0"/>
              <a:t>Назначен </a:t>
            </a:r>
            <a:r>
              <a:rPr lang="ru-RU" b="1" dirty="0"/>
              <a:t>на должность директора </a:t>
            </a:r>
            <a:r>
              <a:rPr lang="ru-RU" b="1" dirty="0" smtClean="0"/>
              <a:t>после </a:t>
            </a:r>
            <a:r>
              <a:rPr lang="ru-RU" b="1" dirty="0"/>
              <a:t>ранения</a:t>
            </a:r>
            <a:r>
              <a:rPr lang="ru-RU" b="1" dirty="0" smtClean="0"/>
              <a:t>. </a:t>
            </a:r>
            <a:r>
              <a:rPr lang="ru-RU" b="1" dirty="0"/>
              <a:t>Всегда был требовательным  руководителем. </a:t>
            </a:r>
            <a:r>
              <a:rPr lang="ru-RU" b="1" dirty="0" smtClean="0"/>
              <a:t>Участник </a:t>
            </a:r>
            <a:r>
              <a:rPr lang="ru-RU" b="1" dirty="0"/>
              <a:t>Великой Отечественной войны. Награжден  многими медалями.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407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573"/>
            <a:ext cx="8856984" cy="1143000"/>
          </a:xfrm>
        </p:spPr>
        <p:txBody>
          <a:bodyPr/>
          <a:lstStyle/>
          <a:p>
            <a:r>
              <a:rPr lang="ru-RU" i="1" dirty="0" smtClean="0">
                <a:latin typeface="Bookman Old Style" pitchFamily="18" charset="0"/>
              </a:rPr>
              <a:t>Крючатов Иван Петрович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3096344" cy="479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853" y="4149078"/>
            <a:ext cx="3312368" cy="2418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4569">
            <a:off x="7094486" y="3711588"/>
            <a:ext cx="2249827" cy="2692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1052736"/>
            <a:ext cx="53640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Директор средней  школы №41,69   станции Юдино в 1954-1972 годы, учитель физики и астрономии. Солдат, учитель и поэт.  Автор поэтических сборников «Стихи</a:t>
            </a:r>
            <a:r>
              <a:rPr lang="ru-RU" b="1" dirty="0" smtClean="0"/>
              <a:t>»,   </a:t>
            </a:r>
            <a:r>
              <a:rPr lang="ru-RU" b="1" dirty="0"/>
              <a:t>«Завещание». Участник Великой  Отечественной войны. </a:t>
            </a:r>
          </a:p>
          <a:p>
            <a:r>
              <a:rPr lang="ru-RU" b="1" dirty="0"/>
              <a:t>Младший лейтенант, командир взвода управления  62 артиллерийского полка 48 стрелковой дивизии 2 Белорусского фронта. Награжден Орденом Великой Отечественной войны, медалью «За победу над фашисткой Германией 1941-1945 годах»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96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14206"/>
            <a:ext cx="8229600" cy="1143000"/>
          </a:xfrm>
        </p:spPr>
        <p:txBody>
          <a:bodyPr/>
          <a:lstStyle/>
          <a:p>
            <a:r>
              <a:rPr lang="ru-RU" i="1" dirty="0" smtClean="0">
                <a:latin typeface="Bookman Old Style" pitchFamily="18" charset="0"/>
              </a:rPr>
              <a:t>Ившин Владимир  Иванович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9" r="1261"/>
          <a:stretch/>
        </p:blipFill>
        <p:spPr bwMode="auto">
          <a:xfrm>
            <a:off x="467544" y="1196752"/>
            <a:ext cx="3526118" cy="4756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446449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5611" y="16288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Директор средней  школы </a:t>
            </a:r>
            <a:r>
              <a:rPr lang="ru-RU" b="1" dirty="0" smtClean="0"/>
              <a:t>№</a:t>
            </a:r>
            <a:r>
              <a:rPr lang="ru-RU" b="1" dirty="0"/>
              <a:t> </a:t>
            </a:r>
            <a:r>
              <a:rPr lang="ru-RU" b="1" dirty="0" smtClean="0"/>
              <a:t>69   </a:t>
            </a:r>
            <a:r>
              <a:rPr lang="ru-RU" b="1" dirty="0"/>
              <a:t>станции Юдино </a:t>
            </a:r>
            <a:r>
              <a:rPr lang="ru-RU" b="1" dirty="0" smtClean="0"/>
              <a:t> в   1972-1986  годах, учитель биологии.</a:t>
            </a:r>
          </a:p>
          <a:p>
            <a:r>
              <a:rPr lang="ru-RU" b="1" dirty="0" smtClean="0"/>
              <a:t>Основной задачей  считал  совершенствование учебного  процесса </a:t>
            </a:r>
            <a:r>
              <a:rPr lang="ru-RU" b="1" dirty="0"/>
              <a:t>и </a:t>
            </a:r>
            <a:r>
              <a:rPr lang="ru-RU" b="1" dirty="0" smtClean="0"/>
              <a:t>школьной жизни.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62278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Bookman Old Style" pitchFamily="18" charset="0"/>
              </a:rPr>
              <a:t>Федина Галина Борисовна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7" r="2399"/>
          <a:stretch/>
        </p:blipFill>
        <p:spPr bwMode="auto">
          <a:xfrm>
            <a:off x="2178242" y="1878762"/>
            <a:ext cx="2016224" cy="287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49411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Директор средней  школы № 69   станции </a:t>
            </a:r>
            <a:r>
              <a:rPr lang="ru-RU" b="1" dirty="0" smtClean="0"/>
              <a:t>Юдино, №153   </a:t>
            </a:r>
            <a:r>
              <a:rPr lang="ru-RU" b="1" dirty="0"/>
              <a:t>в   </a:t>
            </a:r>
            <a:r>
              <a:rPr lang="ru-RU" b="1" dirty="0" smtClean="0"/>
              <a:t>1986 -199</a:t>
            </a:r>
            <a:r>
              <a:rPr lang="en-US" b="1" dirty="0" smtClean="0"/>
              <a:t>1</a:t>
            </a:r>
            <a:r>
              <a:rPr lang="ru-RU" b="1" dirty="0" smtClean="0"/>
              <a:t>   </a:t>
            </a:r>
            <a:r>
              <a:rPr lang="ru-RU" b="1" dirty="0"/>
              <a:t>годах, </a:t>
            </a:r>
            <a:r>
              <a:rPr lang="ru-RU" b="1" dirty="0" smtClean="0"/>
              <a:t>учитель  математики. Высокую требовательность к себе и к людям сочетала с  открытостью и добротой </a:t>
            </a:r>
            <a:endParaRPr lang="ru-RU" b="1" dirty="0"/>
          </a:p>
          <a:p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61814"/>
            <a:ext cx="4734423" cy="315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7" t="39997" r="61659" b="44732"/>
          <a:stretch/>
        </p:blipFill>
        <p:spPr>
          <a:xfrm rot="5400000">
            <a:off x="-432737" y="3929281"/>
            <a:ext cx="3248270" cy="202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00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46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Bookman Old Style" pitchFamily="18" charset="0"/>
              </a:rPr>
              <a:t>Трошина Нина Александровна 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66131"/>
            <a:ext cx="1872208" cy="2755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91697" y="4653136"/>
            <a:ext cx="4464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Директор </a:t>
            </a:r>
            <a:r>
              <a:rPr lang="ru-RU" b="1" dirty="0" smtClean="0"/>
              <a:t> МОУ  «СОШ №153»  Кировского района города </a:t>
            </a:r>
            <a:r>
              <a:rPr lang="ru-RU" b="1" dirty="0"/>
              <a:t>К</a:t>
            </a:r>
            <a:r>
              <a:rPr lang="ru-RU" b="1" dirty="0" smtClean="0"/>
              <a:t>азани в   199</a:t>
            </a:r>
            <a:r>
              <a:rPr lang="en-US" b="1" dirty="0" smtClean="0"/>
              <a:t>1</a:t>
            </a:r>
            <a:r>
              <a:rPr lang="ru-RU" b="1" dirty="0" smtClean="0"/>
              <a:t> – 1999   </a:t>
            </a:r>
            <a:r>
              <a:rPr lang="ru-RU" b="1" dirty="0"/>
              <a:t>годах, </a:t>
            </a:r>
            <a:r>
              <a:rPr lang="ru-RU" b="1" dirty="0" smtClean="0"/>
              <a:t>учитель  химии.  Начинала работать в школе пионервожатой. Долгие годы была заместителем директора по учебной работе.  </a:t>
            </a:r>
            <a:endParaRPr lang="ru-RU" b="1" dirty="0"/>
          </a:p>
        </p:txBody>
      </p:sp>
      <p:pic>
        <p:nvPicPr>
          <p:cNvPr id="1026" name="Picture 2" descr="C:\Users\K40\Desktop\Юбилей  школы\Фото\учителя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7" t="38443" r="42678" b="41124"/>
          <a:stretch/>
        </p:blipFill>
        <p:spPr bwMode="auto">
          <a:xfrm>
            <a:off x="2328598" y="2276872"/>
            <a:ext cx="1930241" cy="253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1461" y="450500"/>
            <a:ext cx="3327303" cy="456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670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 advClick="0" advTm="3000">
        <p:split orient="vert"/>
      </p:transition>
    </mc:Choice>
    <mc:Fallback>
      <p:transition spd="slow" advClick="0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432</TotalTime>
  <Words>381</Words>
  <Application>Microsoft Office PowerPoint</Application>
  <PresentationFormat>Экран (4:3)</PresentationFormat>
  <Paragraphs>32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Апекс</vt:lpstr>
      <vt:lpstr>105 ЛЕТ</vt:lpstr>
      <vt:lpstr>Попов Григорий Осипович </vt:lpstr>
      <vt:lpstr>Ермишина Вера Аркадьевна </vt:lpstr>
      <vt:lpstr>Орлова Алла Оттовна </vt:lpstr>
      <vt:lpstr>Мухутдинов Хамид Фаттахович </vt:lpstr>
      <vt:lpstr>Крючатов Иван Петрович </vt:lpstr>
      <vt:lpstr>Ившин Владимир  Иванович </vt:lpstr>
      <vt:lpstr>Федина Галина Борисовна </vt:lpstr>
      <vt:lpstr>Трошина Нина Александровна </vt:lpstr>
      <vt:lpstr>Осипова Елизавета Павловна </vt:lpstr>
      <vt:lpstr>Комарова Ирина Геннадьевна </vt:lpstr>
      <vt:lpstr>Калинина Елизавета Николаевна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Nm</cp:lastModifiedBy>
  <cp:revision>33</cp:revision>
  <dcterms:modified xsi:type="dcterms:W3CDTF">2025-12-06T10:43:48Z</dcterms:modified>
</cp:coreProperties>
</file>